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68"/>
  </p:notesMasterIdLst>
  <p:sldIdLst>
    <p:sldId id="278" r:id="rId2"/>
    <p:sldId id="257" r:id="rId3"/>
    <p:sldId id="308" r:id="rId4"/>
    <p:sldId id="279" r:id="rId5"/>
    <p:sldId id="290" r:id="rId6"/>
    <p:sldId id="260" r:id="rId7"/>
    <p:sldId id="259" r:id="rId8"/>
    <p:sldId id="280" r:id="rId9"/>
    <p:sldId id="263" r:id="rId10"/>
    <p:sldId id="265" r:id="rId11"/>
    <p:sldId id="267" r:id="rId12"/>
    <p:sldId id="284" r:id="rId13"/>
    <p:sldId id="269" r:id="rId14"/>
    <p:sldId id="291" r:id="rId15"/>
    <p:sldId id="292" r:id="rId16"/>
    <p:sldId id="293" r:id="rId17"/>
    <p:sldId id="272" r:id="rId18"/>
    <p:sldId id="618" r:id="rId19"/>
    <p:sldId id="566" r:id="rId20"/>
    <p:sldId id="568" r:id="rId21"/>
    <p:sldId id="567" r:id="rId22"/>
    <p:sldId id="569" r:id="rId23"/>
    <p:sldId id="570" r:id="rId24"/>
    <p:sldId id="270" r:id="rId25"/>
    <p:sldId id="295" r:id="rId26"/>
    <p:sldId id="577" r:id="rId27"/>
    <p:sldId id="297" r:id="rId28"/>
    <p:sldId id="298" r:id="rId29"/>
    <p:sldId id="299" r:id="rId30"/>
    <p:sldId id="300" r:id="rId31"/>
    <p:sldId id="578" r:id="rId32"/>
    <p:sldId id="605" r:id="rId33"/>
    <p:sldId id="606" r:id="rId34"/>
    <p:sldId id="582" r:id="rId35"/>
    <p:sldId id="607" r:id="rId36"/>
    <p:sldId id="579" r:id="rId37"/>
    <p:sldId id="585" r:id="rId38"/>
    <p:sldId id="586" r:id="rId39"/>
    <p:sldId id="584" r:id="rId40"/>
    <p:sldId id="587" r:id="rId41"/>
    <p:sldId id="610" r:id="rId42"/>
    <p:sldId id="609" r:id="rId43"/>
    <p:sldId id="611" r:id="rId44"/>
    <p:sldId id="590" r:id="rId45"/>
    <p:sldId id="591" r:id="rId46"/>
    <p:sldId id="592" r:id="rId47"/>
    <p:sldId id="593" r:id="rId48"/>
    <p:sldId id="594" r:id="rId49"/>
    <p:sldId id="604" r:id="rId50"/>
    <p:sldId id="612" r:id="rId51"/>
    <p:sldId id="602" r:id="rId52"/>
    <p:sldId id="613" r:id="rId53"/>
    <p:sldId id="614" r:id="rId54"/>
    <p:sldId id="615" r:id="rId55"/>
    <p:sldId id="616" r:id="rId56"/>
    <p:sldId id="619" r:id="rId57"/>
    <p:sldId id="571" r:id="rId58"/>
    <p:sldId id="620" r:id="rId59"/>
    <p:sldId id="621" r:id="rId60"/>
    <p:sldId id="288" r:id="rId61"/>
    <p:sldId id="274" r:id="rId62"/>
    <p:sldId id="617" r:id="rId63"/>
    <p:sldId id="622" r:id="rId64"/>
    <p:sldId id="576" r:id="rId65"/>
    <p:sldId id="311" r:id="rId66"/>
    <p:sldId id="312" r:id="rId67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4BD175BE-DB36-4C16-A51A-915251919B6E}">
          <p14:sldIdLst>
            <p14:sldId id="278"/>
            <p14:sldId id="257"/>
            <p14:sldId id="308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72"/>
          </p14:sldIdLst>
        </p14:section>
        <p14:section name="What is Quality Assurance" id="{D574F8E7-9071-4965-92AA-DCB7C0A751E2}">
          <p14:sldIdLst>
            <p14:sldId id="618"/>
            <p14:sldId id="566"/>
            <p14:sldId id="568"/>
            <p14:sldId id="567"/>
            <p14:sldId id="569"/>
            <p14:sldId id="570"/>
          </p14:sldIdLst>
        </p14:section>
        <p14:section name="What is Testing?" id="{5CFD6ACB-1A6E-4A15-BC3B-87DD10E5F351}">
          <p14:sldIdLst>
            <p14:sldId id="270"/>
            <p14:sldId id="295"/>
            <p14:sldId id="577"/>
            <p14:sldId id="297"/>
            <p14:sldId id="298"/>
            <p14:sldId id="299"/>
            <p14:sldId id="300"/>
          </p14:sldIdLst>
        </p14:section>
        <p14:section name="QA Responsibilities" id="{114A3BE9-134D-43C5-8843-9525A1DF8C60}">
          <p14:sldIdLst>
            <p14:sldId id="578"/>
            <p14:sldId id="605"/>
            <p14:sldId id="606"/>
            <p14:sldId id="582"/>
            <p14:sldId id="607"/>
            <p14:sldId id="579"/>
            <p14:sldId id="585"/>
            <p14:sldId id="586"/>
            <p14:sldId id="584"/>
            <p14:sldId id="587"/>
            <p14:sldId id="610"/>
            <p14:sldId id="609"/>
            <p14:sldId id="611"/>
            <p14:sldId id="590"/>
            <p14:sldId id="591"/>
            <p14:sldId id="592"/>
            <p14:sldId id="593"/>
            <p14:sldId id="594"/>
            <p14:sldId id="604"/>
            <p14:sldId id="612"/>
            <p14:sldId id="602"/>
            <p14:sldId id="613"/>
            <p14:sldId id="614"/>
            <p14:sldId id="615"/>
            <p14:sldId id="616"/>
          </p14:sldIdLst>
        </p14:section>
        <p14:section name="Bug Traking" id="{30868E8A-E97E-4116-9332-9C433A3C6221}">
          <p14:sldIdLst>
            <p14:sldId id="619"/>
            <p14:sldId id="571"/>
            <p14:sldId id="620"/>
            <p14:sldId id="621"/>
          </p14:sldIdLst>
        </p14:section>
        <p14:section name="Conclusion" id="{438E7D81-B1B0-4BB7-BA7F-4A31CC335AA3}">
          <p14:sldIdLst>
            <p14:sldId id="288"/>
            <p14:sldId id="274"/>
            <p14:sldId id="617"/>
            <p14:sldId id="622"/>
            <p14:sldId id="576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32" autoAdjust="0"/>
  </p:normalViewPr>
  <p:slideViewPr>
    <p:cSldViewPr>
      <p:cViewPr varScale="1">
        <p:scale>
          <a:sx n="88" d="100"/>
          <a:sy n="88" d="100"/>
        </p:scale>
        <p:origin x="355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41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91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2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84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9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031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2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11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08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324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3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7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70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32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010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1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65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332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490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997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97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0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816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836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124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6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4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0392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13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43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54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42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50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549DC43C-321F-4A8D-8152-D38BC956589A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3B6F99-1808-4044-906A-8102D57DD183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F8D438-1EC1-4025-8E79-9B1FF12485BA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611E-B179-4EFE-AEF5-B9A7F994550C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DAAF-25EF-4E9E-8FC0-CA048ED7C962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C65E5-8744-450A-A687-BFA20DB68FB1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56165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336097" cy="5105397"/>
          </a:xfrm>
          <a:prstGeom prst="rect">
            <a:avLst/>
          </a:prstGeo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A5A40E9-F55B-48B7-BAF2-FCF581584455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86" y="214842"/>
            <a:ext cx="2125527" cy="654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713C4D-0AC1-423F-ADC2-C9DFE79F1BC5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8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24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31C491-682F-465D-8406-784E83F04287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B74185-7615-4BDF-B001-563ECD051331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00767DB-BC24-4AC5-9B6D-61F0DA899A0E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F9E946-3D97-4EE8-8C33-A8093618A2DA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80CB02-5673-4788-ABA3-1F4630D44C3C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0079048-5CDA-4156-8F3F-BC359473D7DF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8916EB3-A8CA-403D-A832-3FDA054CFC01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2" r:id="rId18"/>
    <p:sldLayoutId id="214748367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trac.edgewall.org/ticket/2463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://www.bugzilla.org/" TargetMode="External"/><Relationship Id="rId7" Type="http://schemas.openxmlformats.org/officeDocument/2006/relationships/image" Target="../media/image94.png"/><Relationship Id="rId2" Type="http://schemas.openxmlformats.org/officeDocument/2006/relationships/hyperlink" Target="http://trac.edgewall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hyperlink" Target="https://github.com/issues" TargetMode="External"/><Relationship Id="rId4" Type="http://schemas.openxmlformats.org/officeDocument/2006/relationships/hyperlink" Target="https://www.atlassian.com/software/jira" TargetMode="External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105.png"/><Relationship Id="rId26" Type="http://schemas.openxmlformats.org/officeDocument/2006/relationships/image" Target="../media/image10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10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108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101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10.jpeg"/><Relationship Id="rId7" Type="http://schemas.openxmlformats.org/officeDocument/2006/relationships/image" Target="../media/image11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1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13.gi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Introduction to Software Development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839948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bg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0" y="2256972"/>
            <a:ext cx="4663598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A major leap in the software distribution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Browsers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and </a:t>
            </a: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technologies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are developed in favor of web apps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2005 </a:t>
            </a:r>
            <a:r>
              <a:rPr lang="en-US" sz="3200" dirty="0">
                <a:ea typeface="Consolas"/>
                <a:cs typeface="Consolas"/>
                <a:sym typeface="Consolas"/>
              </a:rPr>
              <a:t>–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the term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AJAX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coined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2011 –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HTML5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finalized</a:t>
            </a:r>
            <a:br>
              <a:rPr lang="en-US" sz="3200" b="0" i="0" u="none" strike="noStrike" cap="none" dirty="0">
                <a:ea typeface="Consolas"/>
                <a:cs typeface="Consolas"/>
                <a:sym typeface="Consolas"/>
              </a:rPr>
            </a:b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and "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modern Web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" emerged</a:t>
            </a:r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sym typeface="Consolas"/>
              </a:rPr>
              <a:t>Cloud apps </a:t>
            </a:r>
            <a:r>
              <a:rPr lang="en-US" sz="3400" dirty="0">
                <a:sym typeface="Consolas"/>
              </a:rPr>
              <a:t>– Web apps</a:t>
            </a:r>
            <a:br>
              <a:rPr lang="en-US" sz="3400" dirty="0">
                <a:sym typeface="Consolas"/>
              </a:rPr>
            </a:br>
            <a:r>
              <a:rPr lang="en-US" sz="3400" dirty="0">
                <a:sym typeface="Consolas"/>
              </a:rPr>
              <a:t>on the cloud</a:t>
            </a:r>
            <a:endParaRPr sz="34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145" y="3439949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62" y="5060129"/>
            <a:ext cx="3320003" cy="1593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App distribution platforms 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began appearing in 2008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Apple app store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Google play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Windows phone store</a:t>
            </a:r>
            <a:endParaRPr sz="3200" b="0" i="0" u="none" strike="noStrike" cap="none" dirty="0"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Reached bigger market share than retail software</a:t>
            </a:r>
            <a:endParaRPr sz="3400"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132" y="4998591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8004" y="4737330"/>
            <a:ext cx="2438399" cy="174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3812" y="4704825"/>
            <a:ext cx="10958928" cy="768084"/>
          </a:xfrm>
        </p:spPr>
        <p:txBody>
          <a:bodyPr/>
          <a:lstStyle/>
          <a:p>
            <a:r>
              <a:rPr lang="en-US" sz="6000" dirty="0">
                <a:ea typeface="Calibri"/>
                <a:cs typeface="Calibri"/>
                <a:sym typeface="Calibri"/>
              </a:rPr>
              <a:t>Bugs</a:t>
            </a:r>
            <a:endParaRPr lang="bg-BG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268760"/>
            <a:ext cx="2643942" cy="26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Human being can make an </a:t>
            </a:r>
            <a:r>
              <a:rPr lang="en-US" b="1" dirty="0">
                <a:solidFill>
                  <a:schemeClr val="bg1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Defects are </a:t>
            </a:r>
            <a:r>
              <a:rPr lang="en-US" sz="3200" b="1" dirty="0">
                <a:solidFill>
                  <a:schemeClr val="bg1"/>
                </a:solidFill>
              </a:rPr>
              <a:t>faults / bugs </a:t>
            </a:r>
            <a:r>
              <a:rPr lang="en-US" sz="3200" dirty="0"/>
              <a:t>in the program </a:t>
            </a:r>
            <a:r>
              <a:rPr lang="bg-BG" sz="3200" dirty="0"/>
              <a:t/>
            </a:r>
            <a:br>
              <a:rPr lang="bg-BG" sz="3200" dirty="0"/>
            </a:br>
            <a:r>
              <a:rPr lang="en-US" sz="3200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3212976"/>
            <a:ext cx="3593925" cy="26642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b="1" dirty="0">
                <a:solidFill>
                  <a:schemeClr val="bg1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8EF07BE-59F1-4DFC-9805-52908389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2276872"/>
            <a:ext cx="3168352" cy="31683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333772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Anomaly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GB" dirty="0"/>
              <a:t>Error 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Bug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Defect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Fault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Problem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Failure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Defect / fault masking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0476" y="1963338"/>
            <a:ext cx="4052684" cy="40606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266254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camouflage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Unreliable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2CEFE-45E8-4C58-9705-8DFD71C56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Assurance (QA)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460A-B5D9-425B-AABC-16CF65F3E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665259"/>
          </a:xfrm>
        </p:spPr>
        <p:txBody>
          <a:bodyPr/>
          <a:lstStyle/>
          <a:p>
            <a:r>
              <a:rPr lang="en-US" b="0" dirty="0"/>
              <a:t>QA, QA Process, Testing, Bug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7CD9-C54A-445D-A957-4EC061DEAF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bug icon">
            <a:extLst>
              <a:ext uri="{FF2B5EF4-FFF2-40B4-BE49-F238E27FC236}">
                <a16:creationId xmlns:a16="http://schemas.microsoft.com/office/drawing/2014/main" id="{08D03929-7437-4FA7-AAC9-0665575B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69" y="1556792"/>
            <a:ext cx="2094085" cy="20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software quality assurance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500" b="1" dirty="0">
                <a:solidFill>
                  <a:schemeClr val="bg1"/>
                </a:solidFill>
              </a:rPr>
              <a:t>SQA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Software quality assurance aims to assure that the software is</a:t>
            </a:r>
            <a:br>
              <a:rPr lang="en-US" dirty="0"/>
            </a:br>
            <a:r>
              <a:rPr lang="en-US" dirty="0"/>
              <a:t>bug free (behaves as expected)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Defects </a:t>
            </a:r>
            <a:r>
              <a:rPr lang="en-US" dirty="0"/>
              <a:t>are reported and tracked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 tracking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Performed by the Quality Assurance Engineers (QA engineers)</a:t>
            </a:r>
          </a:p>
          <a:p>
            <a:pPr>
              <a:lnSpc>
                <a:spcPct val="110000"/>
              </a:lnSpc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Manual testing </a:t>
            </a:r>
            <a:r>
              <a:rPr lang="en-US" dirty="0"/>
              <a:t>(click and check the results)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(QA automation)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Quality Assurance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098" name="Picture 2" descr="http://www.marviq.com/images/sized/bug-300x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8" y="4585160"/>
            <a:ext cx="2303435" cy="1812037"/>
          </a:xfrm>
          <a:prstGeom prst="roundRect">
            <a:avLst>
              <a:gd name="adj" fmla="val 311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a Software?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Distribution Types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Bugs and Why Do </a:t>
            </a:r>
            <a:r>
              <a:rPr lang="en-US" sz="3400">
                <a:ea typeface="Calibri"/>
                <a:cs typeface="Calibri"/>
                <a:sym typeface="Calibri"/>
              </a:rPr>
              <a:t>They Occur</a:t>
            </a:r>
            <a:r>
              <a:rPr lang="en-US" sz="3400" dirty="0">
                <a:ea typeface="Calibri"/>
                <a:cs typeface="Calibri"/>
                <a:sym typeface="Calibri"/>
              </a:rPr>
              <a:t>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Testing?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QA Responsibilities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Testing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QA planning </a:t>
            </a:r>
            <a:r>
              <a:rPr lang="en-US" dirty="0"/>
              <a:t>/ test planning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Establish test strategy and test plan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to test, how to test it, when, test scenarios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procedures, test scenarios,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test cases, test scripts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execution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reporting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Defect tracking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QA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146" name="Picture 2" descr="http://www.highlandsinfotech.com/wpimages/wpa05ed167_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" t="-10124" r="-6667" b="-10124"/>
          <a:stretch/>
        </p:blipFill>
        <p:spPr bwMode="auto">
          <a:xfrm>
            <a:off x="7621296" y="3581400"/>
            <a:ext cx="3788066" cy="2557646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9372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401227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 software conforms to</a:t>
            </a:r>
            <a:br>
              <a:rPr lang="en-US" dirty="0"/>
            </a:br>
            <a:r>
              <a:rPr lang="en-US" dirty="0"/>
              <a:t>the requirements</a:t>
            </a:r>
            <a:endParaRPr lang="bg-BG" i="1" dirty="0"/>
          </a:p>
          <a:p>
            <a:pPr>
              <a:lnSpc>
                <a:spcPct val="100000"/>
              </a:lnSpc>
            </a:pPr>
            <a:r>
              <a:rPr lang="en-US" dirty="0"/>
              <a:t>Testing aims to find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Manual and automated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Kinds of tests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bg1"/>
                </a:solidFill>
              </a:rPr>
              <a:t>Black-box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white-box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Unit tests, integration tests, system tests, acceptance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Stress tests, load tests, regression tests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2716433"/>
            <a:ext cx="4236400" cy="18555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06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 </a:t>
            </a:r>
            <a:r>
              <a:rPr lang="en-US" dirty="0"/>
              <a:t>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QA and test activities to be performed to ensure meeting the quality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Features to be tested (scenarios), test cases, testing approach,</a:t>
            </a:r>
            <a:br>
              <a:rPr lang="en-US" dirty="0"/>
            </a:br>
            <a:r>
              <a:rPr lang="en-US" dirty="0"/>
              <a:t>test schedule, acceptance criteria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scenarios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scenarios </a:t>
            </a:r>
            <a:r>
              <a:rPr lang="en-US" dirty="0"/>
              <a:t>– stories to be tested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– tests of single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test scenario is covered by several test cases</a:t>
            </a: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Plan, Test Scenarios and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3982958"/>
            <a:ext cx="2078843" cy="22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Test the user registration form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67983" y="1556792"/>
            <a:ext cx="3195417" cy="3959706"/>
            <a:chOff x="7089995" y="1524000"/>
            <a:chExt cx="4186017" cy="4569306"/>
          </a:xfrm>
        </p:grpSpPr>
        <p:sp>
          <p:nvSpPr>
            <p:cNvPr id="5" name="Rounded Rectangle 4"/>
            <p:cNvSpPr/>
            <p:nvPr/>
          </p:nvSpPr>
          <p:spPr>
            <a:xfrm>
              <a:off x="7089995" y="1524000"/>
              <a:ext cx="4186017" cy="4569306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4" y="2185719"/>
              <a:ext cx="3456384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53" y="1624753"/>
              <a:ext cx="3456385" cy="532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Registration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4" y="3666583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/>
                <a:t>•••••••••••</a:t>
              </a:r>
              <a:endParaRPr lang="bg-BG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7146" y="3278831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Password:</a:t>
              </a:r>
              <a:endParaRPr lang="bg-BG" sz="2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205048" y="5305035"/>
              <a:ext cx="1872587" cy="517584"/>
            </a:xfrm>
            <a:prstGeom prst="roundRect">
              <a:avLst/>
            </a:prstGeom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Register</a:t>
              </a:r>
              <a:endParaRPr lang="bg-BG" sz="2200" b="1" dirty="0"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4" y="4614931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7146" y="4227179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Full Name:</a:t>
              </a:r>
              <a:endParaRPr lang="bg-BG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9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7146" y="2338338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Username: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1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+mj-lt"/>
                <a:ea typeface="Calibri"/>
                <a:cs typeface="Calibri"/>
              </a:rPr>
              <a:t>What Is Testing?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764704"/>
            <a:ext cx="3744416" cy="3744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analyzing</a:t>
            </a: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b="1" dirty="0">
                <a:solidFill>
                  <a:schemeClr val="bg1"/>
                </a:solidFill>
              </a:rPr>
              <a:t>between existing and required conditions </a:t>
            </a:r>
            <a:r>
              <a:rPr lang="en-US" sz="3200" dirty="0"/>
              <a:t>(that is, bugs)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E901-0804-4C41-B6F7-C6298862A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operating</a:t>
            </a:r>
            <a:r>
              <a:rPr lang="en-US" sz="3400" dirty="0"/>
              <a:t> a system or component </a:t>
            </a:r>
            <a:br>
              <a:rPr lang="en-US" sz="3400" dirty="0"/>
            </a:br>
            <a:r>
              <a:rPr lang="en-US" sz="3400" dirty="0"/>
              <a:t>under </a:t>
            </a:r>
            <a:r>
              <a:rPr lang="en-US" sz="3400" b="1" dirty="0">
                <a:solidFill>
                  <a:schemeClr val="bg1"/>
                </a:solidFill>
              </a:rPr>
              <a:t>specified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conditions</a:t>
            </a:r>
          </a:p>
          <a:p>
            <a:pPr lvl="1"/>
            <a:r>
              <a:rPr lang="en-US" sz="3200" dirty="0"/>
              <a:t>Observing or recording the </a:t>
            </a:r>
            <a:r>
              <a:rPr lang="en-US" sz="3200" b="1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sz="3200" dirty="0"/>
              <a:t>Making an </a:t>
            </a:r>
            <a:r>
              <a:rPr lang="en-US" sz="3200" b="1" dirty="0">
                <a:solidFill>
                  <a:schemeClr val="bg1"/>
                </a:solidFill>
              </a:rPr>
              <a:t>evaluation</a:t>
            </a:r>
            <a:r>
              <a:rPr lang="en-US" sz="3200" dirty="0"/>
              <a:t> of some aspect of the </a:t>
            </a:r>
            <a:br>
              <a:rPr lang="en-US" sz="3200" dirty="0"/>
            </a:br>
            <a:r>
              <a:rPr lang="en-US" sz="3200" dirty="0"/>
              <a:t>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8468" y="3796658"/>
            <a:ext cx="3916188" cy="27256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b="1" dirty="0">
                <a:solidFill>
                  <a:schemeClr val="bg1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Activities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Objectives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705612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testers: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destructive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only </a:t>
            </a:r>
            <a:br>
              <a:rPr lang="en-US" sz="3200" dirty="0"/>
            </a:br>
            <a:r>
              <a:rPr lang="en-US" sz="3200" dirty="0"/>
              <a:t>happy when they are finding faults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b="1" dirty="0">
                <a:solidFill>
                  <a:schemeClr val="bg1"/>
                </a:solidFill>
              </a:rPr>
              <a:t>good communication skills, tact &amp; diplomacy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b="1" dirty="0">
                <a:solidFill>
                  <a:schemeClr val="bg1"/>
                </a:solidFill>
              </a:rPr>
              <a:t>multi-talented</a:t>
            </a:r>
            <a:r>
              <a:rPr lang="en-US" sz="3200" dirty="0"/>
              <a:t>  </a:t>
            </a:r>
            <a:br>
              <a:rPr lang="en-US" sz="3200" dirty="0"/>
            </a:br>
            <a:r>
              <a:rPr lang="en-US" sz="3200" dirty="0"/>
              <a:t>(technical, testing, team skills)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9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dirty="0"/>
              <a:t>#fund-common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80040" y="1191466"/>
            <a:ext cx="12025336" cy="367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Developers: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</a:t>
            </a:r>
            <a:r>
              <a:rPr lang="en-US" sz="3200" dirty="0"/>
              <a:t>very </a:t>
            </a:r>
            <a:r>
              <a:rPr lang="en-US" sz="3200" b="1" dirty="0">
                <a:solidFill>
                  <a:schemeClr val="bg1"/>
                </a:solidFill>
              </a:rPr>
              <a:t>creative</a:t>
            </a:r>
            <a:r>
              <a:rPr lang="en-US" sz="3200" b="1" dirty="0"/>
              <a:t> </a:t>
            </a:r>
            <a:r>
              <a:rPr lang="en-US" sz="3200" dirty="0"/>
              <a:t>- they write code without which</a:t>
            </a:r>
            <a:br>
              <a:rPr lang="en-US" sz="3200" dirty="0"/>
            </a:br>
            <a:r>
              <a:rPr lang="en-US" sz="3200" dirty="0"/>
              <a:t>there would 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rarely good 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Can often </a:t>
            </a:r>
            <a:r>
              <a:rPr lang="en-US" sz="3200" b="1" dirty="0">
                <a:solidFill>
                  <a:schemeClr val="bg1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b="1" dirty="0">
                <a:solidFill>
                  <a:schemeClr val="bg1"/>
                </a:solidFill>
              </a:rPr>
              <a:t>one or two skills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/>
              <a:t>(e.g. Python, JS,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4" y="4149080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/>
              <a:t>What is QAs’ Job?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A4E86-8B78-45D7-829C-AE3484D9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020" y="1484784"/>
            <a:ext cx="268678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Requirements Specification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744206" y="1196752"/>
            <a:ext cx="10033549" cy="49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A 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software requirements specification (SRS)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Description of a software system to be developed, laying out functional and non-functional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May include a set of use cases that describe interactions between the users and the software</a:t>
            </a:r>
            <a:endParaRPr lang="en-US" sz="3000" b="0" i="0" u="none" strike="noStrike" cap="none" dirty="0"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Establishes the basic agreement between costumer </a:t>
            </a:r>
            <a:br>
              <a:rPr lang="en-US" sz="3200" b="0" i="0" u="none" strike="noStrike" cap="none" dirty="0"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and contractor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a software product </a:t>
            </a:r>
            <a:r>
              <a:rPr lang="en-US" sz="3200" dirty="0">
                <a:ea typeface="Consolas"/>
                <a:cs typeface="Consolas"/>
                <a:sym typeface="Consolas"/>
              </a:rPr>
              <a:t>should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do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it is NOT expected to do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Requirements vs. Solutions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1157225"/>
            <a:ext cx="9408362" cy="5548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sz="quarter" idx="10"/>
          </p:nvPr>
        </p:nvSpPr>
        <p:spPr>
          <a:xfrm>
            <a:off x="396397" y="1340768"/>
            <a:ext cx="11804822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List of interaction steps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Defines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relation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between an actor and a system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Usually satisfying a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b="1"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Actors are able to take decisions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Decisions lead to subcases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clearbox.co.uk/wp-content/uploads/2015/08/whats-the-use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4653136"/>
            <a:ext cx="6000750" cy="1905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Use Cases 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sz="quarter" idx="10"/>
          </p:nvPr>
        </p:nvSpPr>
        <p:spPr>
          <a:xfrm>
            <a:off x="1958561" y="983404"/>
            <a:ext cx="10033549" cy="572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2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Models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modeled via </a:t>
            </a:r>
            <a:r>
              <a:rPr lang="en-US" sz="30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UML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flat text documents</a:t>
            </a:r>
            <a:endParaRPr sz="3000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Template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Name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Actors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Preconditions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Flow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Post conditions</a:t>
            </a:r>
            <a:endParaRPr sz="30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 descr="http://www.hartmannsoftware.com/images/UML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12" y="1988840"/>
            <a:ext cx="2808312" cy="2880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Test Process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0036" y="1370254"/>
            <a:ext cx="6480720" cy="5182042"/>
            <a:chOff x="2362200" y="1080110"/>
            <a:chExt cx="4432300" cy="5459780"/>
          </a:xfrm>
        </p:grpSpPr>
        <p:grpSp>
          <p:nvGrpSpPr>
            <p:cNvPr id="11" name="Group 10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40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Begin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8" name="Rounded Rectangle 37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Planning and Control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3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Analysis and Design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4" name="Rounded Rectangle 3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Implementation and Execution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31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Evaluating Exit Criteria and Reporting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Closure Activities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8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End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cxnSp>
          <p:nvCxnSpPr>
            <p:cNvPr id="18" name="Straight Arrow Connector 17"/>
            <p:cNvCxnSpPr>
              <a:stCxn id="41" idx="4"/>
              <a:endCxn id="39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9" idx="2"/>
              <a:endCxn id="37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6" idx="2"/>
              <a:endCxn id="34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2"/>
              <a:endCxn id="32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3" idx="2"/>
              <a:endCxn id="31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1" idx="2"/>
              <a:endCxn id="29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60"/>
            <p:cNvCxnSpPr>
              <a:stCxn id="30" idx="1"/>
              <a:endCxn id="38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60"/>
            <p:cNvCxnSpPr>
              <a:stCxn id="30" idx="1"/>
              <a:endCxn id="36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60"/>
            <p:cNvCxnSpPr>
              <a:stCxn id="32" idx="3"/>
              <a:endCxn id="36" idx="3"/>
            </p:cNvCxnSpPr>
            <p:nvPr/>
          </p:nvCxnSpPr>
          <p:spPr>
            <a:xfrm flipV="1">
              <a:off x="6781800" y="2967060"/>
              <a:ext cx="8686" cy="1685881"/>
            </a:xfrm>
            <a:prstGeom prst="bentConnector3">
              <a:avLst>
                <a:gd name="adj1" fmla="val 1185283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60"/>
            <p:cNvCxnSpPr>
              <a:stCxn id="32" idx="3"/>
              <a:endCxn id="34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are needed, for what, 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sz="3398" b="1" dirty="0">
                <a:solidFill>
                  <a:schemeClr val="bg1"/>
                </a:solidFill>
              </a:rPr>
              <a:t>time</a:t>
            </a:r>
            <a:r>
              <a:rPr lang="en-US" dirty="0"/>
              <a:t> is needed?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tools</a:t>
            </a:r>
            <a:r>
              <a:rPr lang="en-US" dirty="0"/>
              <a:t>, </a:t>
            </a:r>
            <a:r>
              <a:rPr lang="en-US" sz="3398" b="1" dirty="0">
                <a:solidFill>
                  <a:schemeClr val="bg1"/>
                </a:solidFill>
              </a:rPr>
              <a:t>equipment</a:t>
            </a:r>
            <a:r>
              <a:rPr lang="en-US" dirty="0"/>
              <a:t> and </a:t>
            </a:r>
            <a:r>
              <a:rPr lang="en-US" sz="3398" b="1" dirty="0">
                <a:solidFill>
                  <a:schemeClr val="bg1"/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  <a:r>
              <a:rPr lang="en-US" dirty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/>
              <a:t>Organizational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the appropriate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Planning of The Resources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Monitoring</a:t>
            </a:r>
            <a:r>
              <a:rPr lang="en-US" dirty="0"/>
              <a:t> of the test activities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Comparing</a:t>
            </a:r>
            <a:r>
              <a:rPr lang="en-US" dirty="0"/>
              <a:t> with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Reporting</a:t>
            </a:r>
            <a:r>
              <a:rPr lang="en-US" dirty="0"/>
              <a:t> status of deviations from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Taking actions for </a:t>
            </a:r>
            <a:r>
              <a:rPr lang="en-US" b="1" dirty="0">
                <a:solidFill>
                  <a:schemeClr val="bg1"/>
                </a:solidFill>
              </a:rPr>
              <a:t>correction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Updating</a:t>
            </a:r>
            <a:r>
              <a:rPr lang="en-US" dirty="0"/>
              <a:t> the test plan </a:t>
            </a:r>
            <a:br>
              <a:rPr lang="en-US" dirty="0"/>
            </a:br>
            <a:r>
              <a:rPr lang="en-US" dirty="0"/>
              <a:t>according to the feedback</a:t>
            </a:r>
            <a:endParaRPr lang="bg-BG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Control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3645024"/>
            <a:ext cx="2745201" cy="27452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results from the planning activities </a:t>
            </a:r>
            <a:br>
              <a:rPr lang="en-US" dirty="0"/>
            </a:br>
            <a:r>
              <a:rPr lang="en-US" dirty="0"/>
              <a:t>should be documented in a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a formal document </a:t>
            </a:r>
            <a:br>
              <a:rPr lang="en-US" dirty="0"/>
            </a:br>
            <a:r>
              <a:rPr lang="en-US" dirty="0"/>
              <a:t>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sz="3398" b="1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to be performed to </a:t>
            </a:r>
            <a:br>
              <a:rPr lang="en-US" dirty="0"/>
            </a:br>
            <a:r>
              <a:rPr lang="en-US" dirty="0"/>
              <a:t>ensure meeting the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Features</a:t>
            </a:r>
            <a:r>
              <a:rPr lang="en-US" dirty="0"/>
              <a:t> to be tested, testing approach, </a:t>
            </a:r>
            <a:br>
              <a:rPr lang="en-US" dirty="0"/>
            </a:br>
            <a:r>
              <a:rPr lang="en-US" dirty="0"/>
              <a:t>schedule, acceptance criteria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77" y="2222579"/>
            <a:ext cx="4381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Identify </a:t>
            </a:r>
            <a:r>
              <a:rPr lang="en-US" b="1" dirty="0">
                <a:solidFill>
                  <a:schemeClr val="bg1"/>
                </a:solidFill>
              </a:rPr>
              <a:t>test conditions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Product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specification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Defining what should be tested starts with </a:t>
            </a:r>
            <a:br>
              <a:rPr lang="en-US" dirty="0"/>
            </a:br>
            <a:r>
              <a:rPr lang="en-US" dirty="0"/>
              <a:t>reviewing the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basis</a:t>
            </a:r>
          </a:p>
          <a:p>
            <a:pPr>
              <a:lnSpc>
                <a:spcPct val="100000"/>
              </a:lnSpc>
            </a:pPr>
            <a:r>
              <a:rPr lang="en-US" dirty="0"/>
              <a:t>Designing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198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Analysis And Design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behavior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At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to fully test a requirement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positive test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negative test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Consist of</a:t>
            </a:r>
            <a:endParaRPr sz="32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Title</a:t>
            </a:r>
            <a:endParaRPr sz="3200" dirty="0">
              <a:ea typeface="Consolas"/>
              <a:cs typeface="Consolas"/>
              <a:sym typeface="Consolas"/>
            </a:endParaRPr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Steps to follow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Expected result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- Example</a:t>
            </a:r>
          </a:p>
        </p:txBody>
      </p:sp>
      <p:pic>
        <p:nvPicPr>
          <p:cNvPr id="6" name="Shape 141" descr="http://www.klaros-testmanagement.com/files/doc/html/images/TestCaseImportSampleSheetWithComment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907" y="1196752"/>
            <a:ext cx="9636912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400" dirty="0"/>
              <a:t>Optionally </a:t>
            </a:r>
            <a:r>
              <a:rPr lang="en-US" sz="3400" b="1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may consist of</a:t>
            </a:r>
            <a:r>
              <a:rPr lang="en-US" sz="3400" i="0" u="none" strike="noStrike" cap="none" dirty="0">
                <a:ea typeface="Calibri"/>
                <a:cs typeface="Calibri"/>
                <a:sym typeface="Calibri"/>
              </a:rPr>
              <a:t>: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ID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Description</a:t>
            </a:r>
            <a:endParaRPr sz="34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Related requirements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Test category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Author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Pass / Fail</a:t>
            </a:r>
            <a:endParaRPr sz="34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 descr="https://www.joomla.org/images/feature-icons/Joomla-ContentManagement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339" y="542077"/>
            <a:ext cx="3524250" cy="35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will the tests be executed?</a:t>
            </a:r>
          </a:p>
          <a:p>
            <a:pPr>
              <a:lnSpc>
                <a:spcPct val="100000"/>
              </a:lnSpc>
            </a:pPr>
            <a:r>
              <a:rPr lang="en-US" dirty="0"/>
              <a:t>Follows the </a:t>
            </a:r>
            <a:r>
              <a:rPr lang="en-US" b="1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Grouping test cases into </a:t>
            </a:r>
            <a:r>
              <a:rPr lang="en-US" b="1" dirty="0">
                <a:solidFill>
                  <a:schemeClr val="bg1"/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easier overview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 pressure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Having tests </a:t>
            </a:r>
            <a:r>
              <a:rPr lang="en-US" sz="3398" b="1" dirty="0">
                <a:solidFill>
                  <a:schemeClr val="bg1"/>
                </a:solidFill>
              </a:rPr>
              <a:t>prioritized</a:t>
            </a:r>
            <a:r>
              <a:rPr lang="en-US" dirty="0"/>
              <a:t> is important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Execution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tests must be </a:t>
            </a:r>
            <a:r>
              <a:rPr lang="en-US" b="1" dirty="0">
                <a:solidFill>
                  <a:schemeClr val="bg1"/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Etc.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Reproducibility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Erroneous or inexact test </a:t>
            </a:r>
            <a:r>
              <a:rPr lang="en-US" b="1" dirty="0">
                <a:solidFill>
                  <a:schemeClr val="bg1"/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Problematic test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  <a:r>
              <a:rPr lang="en-US" dirty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Incorrect test </a:t>
            </a:r>
            <a:r>
              <a:rPr lang="en-US" b="1" dirty="0">
                <a:solidFill>
                  <a:schemeClr val="bg1"/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failure must be </a:t>
            </a:r>
            <a:r>
              <a:rPr lang="en-US" b="1" dirty="0">
                <a:solidFill>
                  <a:schemeClr val="bg1"/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Rough analysis of </a:t>
            </a:r>
            <a:r>
              <a:rPr lang="en-US" b="1" dirty="0">
                <a:solidFill>
                  <a:schemeClr val="bg1"/>
                </a:solidFill>
              </a:rPr>
              <a:t>possible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causes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395538" algn="l"/>
              </a:tabLst>
            </a:pP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cases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might be required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Failure Found?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23F7157-BD2B-4663-AB7C-BF9FFBF530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5353" y="3573016"/>
            <a:ext cx="2736304" cy="27363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en-US" dirty="0"/>
              <a:t>What is exit criteria?</a:t>
            </a:r>
          </a:p>
          <a:p>
            <a:pPr lvl="1"/>
            <a:r>
              <a:rPr lang="en-US" dirty="0"/>
              <a:t>The set of generic and specific conditions for </a:t>
            </a:r>
            <a:r>
              <a:rPr lang="en-US" b="1" dirty="0">
                <a:solidFill>
                  <a:schemeClr val="bg1"/>
                </a:solidFill>
              </a:rPr>
              <a:t>permitting 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process to be officially completed</a:t>
            </a:r>
          </a:p>
          <a:p>
            <a:pPr lvl="2"/>
            <a:r>
              <a:rPr lang="en-US" dirty="0"/>
              <a:t>Agreed upon with the stakeholders</a:t>
            </a:r>
          </a:p>
          <a:p>
            <a:pPr lvl="1"/>
            <a:r>
              <a:rPr lang="en-US" dirty="0"/>
              <a:t>Used to report against and to plan </a:t>
            </a:r>
            <a:br>
              <a:rPr lang="en-US" dirty="0"/>
            </a:br>
            <a:r>
              <a:rPr lang="en-US" dirty="0"/>
              <a:t>when to stop testing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LEGO&#10;&#10;Description automatically generated">
            <a:extLst>
              <a:ext uri="{FF2B5EF4-FFF2-40B4-BE49-F238E27FC236}">
                <a16:creationId xmlns:a16="http://schemas.microsoft.com/office/drawing/2014/main" id="{7886CEC1-9DB9-4BBC-8143-B3D956AE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3645024"/>
            <a:ext cx="2170674" cy="2170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100% statement coverage</a:t>
            </a:r>
          </a:p>
          <a:p>
            <a:r>
              <a:rPr lang="bg-BG" sz="3600" dirty="0"/>
              <a:t>100% requirement coverage</a:t>
            </a:r>
          </a:p>
          <a:p>
            <a:r>
              <a:rPr lang="en-US" sz="3600" dirty="0"/>
              <a:t>A</a:t>
            </a:r>
            <a:r>
              <a:rPr lang="bg-BG" sz="3600" dirty="0"/>
              <a:t>ll screens</a:t>
            </a:r>
            <a:r>
              <a:rPr lang="en-US" sz="3600" dirty="0"/>
              <a:t> /</a:t>
            </a:r>
            <a:r>
              <a:rPr lang="bg-BG" sz="3600" dirty="0"/>
              <a:t> dialogue boxes</a:t>
            </a:r>
            <a:r>
              <a:rPr lang="en-US" sz="3600" dirty="0"/>
              <a:t> /</a:t>
            </a:r>
            <a:r>
              <a:rPr lang="bg-BG" sz="3600" dirty="0"/>
              <a:t> error messages seen</a:t>
            </a:r>
          </a:p>
          <a:p>
            <a:r>
              <a:rPr lang="bg-BG" sz="3600" dirty="0"/>
              <a:t>100% of test cases have been run</a:t>
            </a:r>
          </a:p>
          <a:p>
            <a:r>
              <a:rPr lang="bg-BG" sz="3600" dirty="0"/>
              <a:t>100% of high severity faults fixed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80% of low &amp; medium severity faults fixed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50 known faults remain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10 high severity faults predicted</a:t>
            </a:r>
          </a:p>
          <a:p>
            <a:r>
              <a:rPr lang="en-US" sz="3600" dirty="0"/>
              <a:t>T</a:t>
            </a:r>
            <a:r>
              <a:rPr lang="bg-BG" sz="3600" dirty="0"/>
              <a:t>ime has run out</a:t>
            </a:r>
          </a:p>
          <a:p>
            <a:r>
              <a:rPr lang="en-US" sz="3600" dirty="0"/>
              <a:t>T</a:t>
            </a:r>
            <a:r>
              <a:rPr lang="bg-BG" sz="3600" dirty="0"/>
              <a:t>esting budget is used up</a:t>
            </a:r>
          </a:p>
          <a:p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1964" y="3198333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Medicine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6309" y="1412776"/>
            <a:ext cx="162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Business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29830" y="6199481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Industry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6659" y="6122230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Military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76589" y="2718437"/>
            <a:ext cx="911983" cy="5645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885792" y="2718436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3852306" y="4776009"/>
            <a:ext cx="698115" cy="497323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7334951" y="2883127"/>
            <a:ext cx="892274" cy="629254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334951" y="4704001"/>
            <a:ext cx="1000913" cy="5693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2756" y="6491562"/>
            <a:ext cx="26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Entertainment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5898199" y="5046039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67681" y="1301246"/>
            <a:ext cx="12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Education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B5843E-4085-4A20-8B78-5A63985C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55" y="1522956"/>
            <a:ext cx="1276398" cy="1276398"/>
          </a:xfrm>
          <a:prstGeom prst="rect">
            <a:avLst/>
          </a:prstGeom>
        </p:spPr>
      </p:pic>
      <p:pic>
        <p:nvPicPr>
          <p:cNvPr id="52" name="Picture 51" descr="A picture containing LEGO&#10;&#10;Description automatically generated">
            <a:extLst>
              <a:ext uri="{FF2B5EF4-FFF2-40B4-BE49-F238E27FC236}">
                <a16:creationId xmlns:a16="http://schemas.microsoft.com/office/drawing/2014/main" id="{2445C0DA-658E-47FF-A9B9-8E873DC2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91" y="4776009"/>
            <a:ext cx="1619704" cy="1619704"/>
          </a:xfrm>
          <a:prstGeom prst="rect">
            <a:avLst/>
          </a:prstGeom>
        </p:spPr>
      </p:pic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C8F92585-358A-43CA-96F4-B27F4342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926" y="5369909"/>
            <a:ext cx="1250527" cy="1250527"/>
          </a:xfrm>
          <a:prstGeom prst="rect">
            <a:avLst/>
          </a:prstGeom>
        </p:spPr>
      </p:pic>
      <p:pic>
        <p:nvPicPr>
          <p:cNvPr id="56" name="Picture 5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652123F-126A-4FD3-BCCC-4BF40C5C1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131" y="4603299"/>
            <a:ext cx="1553167" cy="1553167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extLst>
              <a:ext uri="{FF2B5EF4-FFF2-40B4-BE49-F238E27FC236}">
                <a16:creationId xmlns:a16="http://schemas.microsoft.com/office/drawing/2014/main" id="{6031FFF6-CF72-4788-8779-B64EBA0FE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98" y="1795417"/>
            <a:ext cx="1368839" cy="1368839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16499995-B526-4109-91B3-53B99C09F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676" y="1656583"/>
            <a:ext cx="1724845" cy="1724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39" y="3371687"/>
            <a:ext cx="1403819" cy="14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>
                <a:latin typeface="+mn-lt"/>
              </a:rPr>
              <a:t>Test Summary Report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1512996" y="1121149"/>
            <a:ext cx="10033549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The experience gathered should be </a:t>
            </a:r>
            <a:r>
              <a:rPr lang="en-US" sz="3400" b="1" dirty="0">
                <a:solidFill>
                  <a:schemeClr val="bg1"/>
                </a:solidFill>
              </a:rPr>
              <a:t>analyzed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b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made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available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What caused them?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User acceptance after deploying</a:t>
            </a:r>
            <a:endParaRPr lang="bg-BG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Test Triangle</a:t>
            </a:r>
            <a:endParaRPr lang="bg-BG" dirty="0"/>
          </a:p>
        </p:txBody>
      </p:sp>
      <p:sp>
        <p:nvSpPr>
          <p:cNvPr id="7" name="AutoShape 4" descr="Image result for test trian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01" y="1628800"/>
            <a:ext cx="9140215" cy="4896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Static vs. Dynamic Techniques</a:t>
            </a:r>
            <a:endParaRPr dirty="0">
              <a:latin typeface="+mn-lt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6353020" y="1196751"/>
            <a:ext cx="5424735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of the product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835088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execution is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mandatory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sz="quarter" idx="11"/>
          </p:nvPr>
        </p:nvSpPr>
        <p:spPr>
          <a:xfrm>
            <a:off x="190356" y="1196752"/>
            <a:ext cx="5616024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Static tests</a:t>
            </a:r>
            <a:endParaRPr dirty="0"/>
          </a:p>
          <a:p>
            <a:pPr marL="835087" lvl="1" indent="-457200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Aim to find problems in the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or concept of the </a:t>
            </a:r>
            <a:br>
              <a:rPr lang="en-US" dirty="0"/>
            </a:br>
            <a:r>
              <a:rPr lang="en-US" dirty="0"/>
              <a:t>product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being </a:t>
            </a:r>
            <a:br>
              <a:rPr lang="en-US" dirty="0"/>
            </a:br>
            <a:r>
              <a:rPr lang="en-US" dirty="0"/>
              <a:t>executed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8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 flipV="1">
            <a:off x="8438601" y="2387243"/>
            <a:ext cx="1827938" cy="1300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150189" y="2432650"/>
            <a:ext cx="0" cy="1327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49661" y="1887666"/>
            <a:ext cx="3384376" cy="50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49661" y="1968058"/>
            <a:ext cx="0" cy="34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65685" y="2055903"/>
            <a:ext cx="1368154" cy="2077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97533" y="1968058"/>
            <a:ext cx="880647" cy="2511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29381" y="1815658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 dirty="0"/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8D492C6A-8954-4D61-A20D-3EB6FE529215}"/>
              </a:ext>
            </a:extLst>
          </p:cNvPr>
          <p:cNvSpPr/>
          <p:nvPr/>
        </p:nvSpPr>
        <p:spPr>
          <a:xfrm>
            <a:off x="3801589" y="1522297"/>
            <a:ext cx="1080120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258A6FC8-4F83-41DC-8C25-03F6AB62C314}"/>
              </a:ext>
            </a:extLst>
          </p:cNvPr>
          <p:cNvSpPr/>
          <p:nvPr/>
        </p:nvSpPr>
        <p:spPr>
          <a:xfrm>
            <a:off x="849112" y="3170135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Informal Reviews</a:t>
            </a:r>
          </a:p>
        </p:txBody>
      </p:sp>
      <p:sp>
        <p:nvSpPr>
          <p:cNvPr id="13" name="Rounded Rectangle 37">
            <a:extLst>
              <a:ext uri="{FF2B5EF4-FFF2-40B4-BE49-F238E27FC236}">
                <a16:creationId xmlns:a16="http://schemas.microsoft.com/office/drawing/2014/main" id="{FE9D71C1-C6F8-4CA9-BF55-2859C617B3F0}"/>
              </a:ext>
            </a:extLst>
          </p:cNvPr>
          <p:cNvSpPr/>
          <p:nvPr/>
        </p:nvSpPr>
        <p:spPr>
          <a:xfrm>
            <a:off x="7070069" y="2055903"/>
            <a:ext cx="21602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Static Analysis</a:t>
            </a: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52C94CC4-CA9B-4408-A7AC-C13D6FFE5AB1}"/>
              </a:ext>
            </a:extLst>
          </p:cNvPr>
          <p:cNvSpPr/>
          <p:nvPr/>
        </p:nvSpPr>
        <p:spPr>
          <a:xfrm>
            <a:off x="7390402" y="3615858"/>
            <a:ext cx="165618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Data Flow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385FE6AB-9101-4605-8E65-8004BA8BE829}"/>
              </a:ext>
            </a:extLst>
          </p:cNvPr>
          <p:cNvSpPr/>
          <p:nvPr/>
        </p:nvSpPr>
        <p:spPr>
          <a:xfrm>
            <a:off x="1331999" y="4332075"/>
            <a:ext cx="215185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Walkthroughs</a:t>
            </a:r>
          </a:p>
        </p:txBody>
      </p:sp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0C03F621-2566-4048-9E73-B5D7F548E7A1}"/>
              </a:ext>
            </a:extLst>
          </p:cNvPr>
          <p:cNvSpPr/>
          <p:nvPr/>
        </p:nvSpPr>
        <p:spPr>
          <a:xfrm>
            <a:off x="3093484" y="5259992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Technical Reviews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42D54233-5B6F-4155-9D3D-5950093805D5}"/>
              </a:ext>
            </a:extLst>
          </p:cNvPr>
          <p:cNvSpPr/>
          <p:nvPr/>
        </p:nvSpPr>
        <p:spPr>
          <a:xfrm>
            <a:off x="5140238" y="4044043"/>
            <a:ext cx="1613680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Inspection</a:t>
            </a:r>
          </a:p>
        </p:txBody>
      </p:sp>
      <p:sp>
        <p:nvSpPr>
          <p:cNvPr id="18" name="Rounded Rectangle 37">
            <a:extLst>
              <a:ext uri="{FF2B5EF4-FFF2-40B4-BE49-F238E27FC236}">
                <a16:creationId xmlns:a16="http://schemas.microsoft.com/office/drawing/2014/main" id="{FA900B1E-4FD9-4D03-957A-ED2F23F645FF}"/>
              </a:ext>
            </a:extLst>
          </p:cNvPr>
          <p:cNvSpPr/>
          <p:nvPr/>
        </p:nvSpPr>
        <p:spPr>
          <a:xfrm>
            <a:off x="9406780" y="3429000"/>
            <a:ext cx="20078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Control Flow</a:t>
            </a: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1557909" y="170613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510237" y="1701040"/>
            <a:ext cx="2873959" cy="519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356097" y="1902012"/>
            <a:ext cx="2342499" cy="1674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52022" y="3364466"/>
            <a:ext cx="503334" cy="1301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370728" y="3465927"/>
            <a:ext cx="372833" cy="2141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663760" y="3388232"/>
            <a:ext cx="896016" cy="147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12075" y="3256184"/>
            <a:ext cx="1125601" cy="886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18549" y="3623332"/>
            <a:ext cx="390559" cy="1501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593585" y="3497971"/>
            <a:ext cx="1828725" cy="14687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728F43A0-DCAB-4C33-872A-418A3C4FE27D}"/>
              </a:ext>
            </a:extLst>
          </p:cNvPr>
          <p:cNvSpPr/>
          <p:nvPr/>
        </p:nvSpPr>
        <p:spPr>
          <a:xfrm>
            <a:off x="3430116" y="1412776"/>
            <a:ext cx="1615081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Dynamic</a:t>
            </a: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318FEC86-E8D8-4E96-8114-FE0E78116448}"/>
              </a:ext>
            </a:extLst>
          </p:cNvPr>
          <p:cNvSpPr/>
          <p:nvPr/>
        </p:nvSpPr>
        <p:spPr>
          <a:xfrm>
            <a:off x="477640" y="3060614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Structured-based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73A14080-8C3D-4111-8933-D65CD0AC91B6}"/>
              </a:ext>
            </a:extLst>
          </p:cNvPr>
          <p:cNvSpPr/>
          <p:nvPr/>
        </p:nvSpPr>
        <p:spPr>
          <a:xfrm>
            <a:off x="6698596" y="1946382"/>
            <a:ext cx="285219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17E0E22D-EEF3-44A5-B06D-8A710CE44C68}"/>
              </a:ext>
            </a:extLst>
          </p:cNvPr>
          <p:cNvSpPr/>
          <p:nvPr/>
        </p:nvSpPr>
        <p:spPr>
          <a:xfrm>
            <a:off x="345558" y="4449038"/>
            <a:ext cx="1761485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4B05B67B-B8CA-4034-ABFF-FAC53B8D921A}"/>
              </a:ext>
            </a:extLst>
          </p:cNvPr>
          <p:cNvSpPr/>
          <p:nvPr/>
        </p:nvSpPr>
        <p:spPr>
          <a:xfrm>
            <a:off x="6249227" y="4746759"/>
            <a:ext cx="230617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Error Guessing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9C906B11-2BA8-4A16-A2B2-102C0D734E11}"/>
              </a:ext>
            </a:extLst>
          </p:cNvPr>
          <p:cNvSpPr/>
          <p:nvPr/>
        </p:nvSpPr>
        <p:spPr>
          <a:xfrm>
            <a:off x="6382445" y="3166560"/>
            <a:ext cx="2600452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Experience-based</a:t>
            </a:r>
          </a:p>
        </p:txBody>
      </p:sp>
      <p:sp>
        <p:nvSpPr>
          <p:cNvPr id="22" name="Rounded Rectangle 37">
            <a:extLst>
              <a:ext uri="{FF2B5EF4-FFF2-40B4-BE49-F238E27FC236}">
                <a16:creationId xmlns:a16="http://schemas.microsoft.com/office/drawing/2014/main" id="{AF1B45A6-2656-4509-9EE4-9F95943C823A}"/>
              </a:ext>
            </a:extLst>
          </p:cNvPr>
          <p:cNvSpPr/>
          <p:nvPr/>
        </p:nvSpPr>
        <p:spPr>
          <a:xfrm>
            <a:off x="3315630" y="4607438"/>
            <a:ext cx="145309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4A205374-0A87-4BC8-ADC2-BE0C28FDD373}"/>
              </a:ext>
            </a:extLst>
          </p:cNvPr>
          <p:cNvSpPr/>
          <p:nvPr/>
        </p:nvSpPr>
        <p:spPr>
          <a:xfrm>
            <a:off x="3814085" y="3813105"/>
            <a:ext cx="1560248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Condition</a:t>
            </a:r>
          </a:p>
        </p:txBody>
      </p:sp>
      <p:sp>
        <p:nvSpPr>
          <p:cNvPr id="24" name="Rounded Rectangle 37">
            <a:extLst>
              <a:ext uri="{FF2B5EF4-FFF2-40B4-BE49-F238E27FC236}">
                <a16:creationId xmlns:a16="http://schemas.microsoft.com/office/drawing/2014/main" id="{52FA6094-33DB-418C-A1D6-1CF1A06288FA}"/>
              </a:ext>
            </a:extLst>
          </p:cNvPr>
          <p:cNvSpPr/>
          <p:nvPr/>
        </p:nvSpPr>
        <p:spPr>
          <a:xfrm>
            <a:off x="1959453" y="5383480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Multiple Condition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9A2FC294-7DCD-480C-8753-D163FA70C2E7}"/>
              </a:ext>
            </a:extLst>
          </p:cNvPr>
          <p:cNvSpPr/>
          <p:nvPr/>
        </p:nvSpPr>
        <p:spPr>
          <a:xfrm>
            <a:off x="9148521" y="4643033"/>
            <a:ext cx="2859961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Exploratory Testing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129827" y="203984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27994" y="2115166"/>
            <a:ext cx="1181773" cy="246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274425" y="2135930"/>
            <a:ext cx="63398" cy="3459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924393" y="2105590"/>
            <a:ext cx="788043" cy="2187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386022" y="2016832"/>
            <a:ext cx="1555110" cy="1386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AD93C09D-7311-4A62-958A-BC1C8D46FAE8}"/>
              </a:ext>
            </a:extLst>
          </p:cNvPr>
          <p:cNvSpPr/>
          <p:nvPr/>
        </p:nvSpPr>
        <p:spPr>
          <a:xfrm>
            <a:off x="4366219" y="1623471"/>
            <a:ext cx="3240359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C5DB229E-E185-466A-8363-19067FEEFAE5}"/>
              </a:ext>
            </a:extLst>
          </p:cNvPr>
          <p:cNvSpPr/>
          <p:nvPr/>
        </p:nvSpPr>
        <p:spPr>
          <a:xfrm>
            <a:off x="1413742" y="3271309"/>
            <a:ext cx="3600543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Equivalence Partitioning</a:t>
            </a:r>
          </a:p>
        </p:txBody>
      </p:sp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652E1AE8-2293-4463-A1CD-CB4BDB498CC7}"/>
              </a:ext>
            </a:extLst>
          </p:cNvPr>
          <p:cNvSpPr/>
          <p:nvPr/>
        </p:nvSpPr>
        <p:spPr>
          <a:xfrm>
            <a:off x="1896629" y="4433249"/>
            <a:ext cx="354970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Boundary Value Analysis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F8220B21-827D-4889-AD61-9F7069EC2EE6}"/>
              </a:ext>
            </a:extLst>
          </p:cNvPr>
          <p:cNvSpPr/>
          <p:nvPr/>
        </p:nvSpPr>
        <p:spPr>
          <a:xfrm>
            <a:off x="5441978" y="5436878"/>
            <a:ext cx="243629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 Tables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5FF0EE89-A7B8-4B49-9C3D-D8FC68FF8BA2}"/>
              </a:ext>
            </a:extLst>
          </p:cNvPr>
          <p:cNvSpPr/>
          <p:nvPr/>
        </p:nvSpPr>
        <p:spPr>
          <a:xfrm>
            <a:off x="6958508" y="4005064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 Transition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21F55074-6DA1-415A-8A3D-55C4EDE7EFEA}"/>
              </a:ext>
            </a:extLst>
          </p:cNvPr>
          <p:cNvSpPr/>
          <p:nvPr/>
        </p:nvSpPr>
        <p:spPr>
          <a:xfrm>
            <a:off x="8400151" y="3079508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Use case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091DE-6C22-4AC4-A768-18560DA9A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461116"/>
            <a:ext cx="10958928" cy="768084"/>
          </a:xfrm>
        </p:spPr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563A8-82A6-4B61-8368-3AF9D37FD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737493"/>
            <a:ext cx="10958928" cy="499819"/>
          </a:xfrm>
        </p:spPr>
        <p:txBody>
          <a:bodyPr/>
          <a:lstStyle/>
          <a:p>
            <a:r>
              <a:rPr lang="en-US" b="0" dirty="0"/>
              <a:t>Issue Reporting and Tracking,</a:t>
            </a:r>
            <a:br>
              <a:rPr lang="en-US" b="0" dirty="0"/>
            </a:br>
            <a:r>
              <a:rPr lang="en-US" b="0" dirty="0"/>
              <a:t> Issue Tracking Tools, Issue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F0E-743B-4990-93E2-0E8DFD0DF5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C246-D85B-4625-A595-400148EB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05" y="830465"/>
            <a:ext cx="10186142" cy="36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QA engineers / testers aim to </a:t>
            </a:r>
            <a:r>
              <a:rPr lang="en-US" b="1" dirty="0">
                <a:solidFill>
                  <a:schemeClr val="bg1"/>
                </a:solidFill>
              </a:rPr>
              <a:t>find bugs </a:t>
            </a:r>
            <a:r>
              <a:rPr lang="en-US" dirty="0"/>
              <a:t>(defects)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Once a bug is found, it is recorded and tracked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 tracking system</a:t>
            </a:r>
            <a:r>
              <a:rPr lang="en-US" dirty="0"/>
              <a:t> (issue tracker) until resolved</a:t>
            </a:r>
          </a:p>
          <a:p>
            <a:r>
              <a:rPr lang="en-US" b="1" dirty="0">
                <a:solidFill>
                  <a:schemeClr val="bg1"/>
                </a:solidFill>
              </a:rPr>
              <a:t>Defect lifecycle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new defect is recorded in the tracker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"new"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 takes a defect to work on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"assigned"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developers fixes a defect (changes its status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"fixed"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QA verifies a defect is fixed and closes it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"closed"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issue (bug / defect) holds the following information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: Cannot register user "</a:t>
            </a:r>
            <a:r>
              <a:rPr lang="en-US" i="1" noProof="1"/>
              <a:t>maria</a:t>
            </a:r>
            <a:r>
              <a:rPr lang="en-US" noProof="1"/>
              <a:t>"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  <a:r>
              <a:rPr lang="en-US" dirty="0"/>
              <a:t>: Registering with user "</a:t>
            </a:r>
            <a:r>
              <a:rPr lang="en-US" i="1" noProof="1"/>
              <a:t>maria</a:t>
            </a:r>
            <a:r>
              <a:rPr lang="en-US" dirty="0"/>
              <a:t>" and password "</a:t>
            </a:r>
            <a:r>
              <a:rPr lang="en-US" i="1" dirty="0"/>
              <a:t>m1RI@</a:t>
            </a:r>
            <a:r>
              <a:rPr lang="en-US" dirty="0"/>
              <a:t>" fails with message "</a:t>
            </a:r>
            <a:r>
              <a:rPr lang="en-US" i="1" dirty="0"/>
              <a:t>Database connect failed…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Screenshots</a:t>
            </a:r>
            <a:r>
              <a:rPr lang="en-US" dirty="0"/>
              <a:t>: Screenshots of the problem and file attachments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</a:t>
            </a:r>
            <a:r>
              <a:rPr lang="en-US" dirty="0"/>
              <a:t>: Assigned (assigned to a certain developer for investigation)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Owner</a:t>
            </a:r>
            <a:r>
              <a:rPr lang="en-US" dirty="0"/>
              <a:t>: Peter (the developer who currently works on this issue)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: People can discuss and comment the issue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/>
              <a:t>: Critical, High, Average, Low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http://trac.edgewall.org/ticket/2463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– Description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Many issue tracking systems are available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 – </a:t>
            </a:r>
            <a:r>
              <a:rPr lang="en-US" dirty="0">
                <a:hlinkClick r:id="rId2"/>
              </a:rPr>
              <a:t>http://trac.edgewall.org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Bugzilla – </a:t>
            </a:r>
            <a:r>
              <a:rPr lang="en-US" dirty="0">
                <a:hlinkClick r:id="rId3"/>
              </a:rPr>
              <a:t>http://www.bugzilla.org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JIRA – </a:t>
            </a:r>
            <a:r>
              <a:rPr lang="en-US" dirty="0">
                <a:hlinkClick r:id="rId4"/>
              </a:rPr>
              <a:t>https://www.atlassian.com/software/jira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GitHub Issue Tracker – </a:t>
            </a:r>
            <a:r>
              <a:rPr lang="en-US" dirty="0">
                <a:hlinkClick r:id="rId5"/>
              </a:rPr>
              <a:t>https://github.com/issues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54" y="5164016"/>
            <a:ext cx="3392388" cy="966952"/>
          </a:xfrm>
          <a:prstGeom prst="roundRect">
            <a:avLst>
              <a:gd name="adj" fmla="val 806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914" y="5029200"/>
            <a:ext cx="1310780" cy="1236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166" y="5029202"/>
            <a:ext cx="2198370" cy="1236582"/>
          </a:xfrm>
          <a:prstGeom prst="roundRect">
            <a:avLst>
              <a:gd name="adj" fmla="val 7277"/>
            </a:avLst>
          </a:prstGeom>
        </p:spPr>
      </p:pic>
      <p:pic>
        <p:nvPicPr>
          <p:cNvPr id="11270" name="Picture 6" descr="http://aaronr.github.io/foss4g-2014/smalltown/images/github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08" y="5164016"/>
            <a:ext cx="2438404" cy="966952"/>
          </a:xfrm>
          <a:prstGeom prst="roundRect">
            <a:avLst>
              <a:gd name="adj" fmla="val 63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05" y="1772816"/>
            <a:ext cx="4348550" cy="4341279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1958565" y="1052736"/>
            <a:ext cx="10033549" cy="55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Systematical approach to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software development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Phases: planning, analysis,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design, implementation,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testing, maintenance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556792"/>
            <a:ext cx="771353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Software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evolved</a:t>
            </a: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 through the time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Retail, web, mobile</a:t>
            </a:r>
            <a:endParaRPr lang="en-US" sz="3000" dirty="0">
              <a:solidFill>
                <a:schemeClr val="bg2"/>
              </a:solidFill>
              <a:latin typeface="+mj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It still has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Reasons do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Importance of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fixing 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More customers 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Wingdings" panose="05000000000000000000" pitchFamily="2" charset="2"/>
              </a:rPr>
              <a:t> m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ore money</a:t>
            </a:r>
            <a:endParaRPr lang="en-US" sz="30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No unsatisfied developers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 tracking tools </a:t>
            </a: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and bug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github.com/QualityAssuranceTeam/source</a:t>
            </a:r>
            <a:endParaRPr sz="3200"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Resources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587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 dirty="0">
                <a:hlinkClick r:id="rId3"/>
              </a:rPr>
              <a:t>https://softuni.bg/courses/programming-fundamentals</a:t>
            </a:r>
            <a:endParaRPr lang="en-US" sz="3397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86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dirty="0">
                <a:ea typeface="Calibri"/>
                <a:cs typeface="Calibri"/>
                <a:sym typeface="Calibri"/>
              </a:rPr>
              <a:t>Definition:</a:t>
            </a:r>
            <a:r>
              <a:rPr lang="en-US" sz="3400" dirty="0">
                <a:cs typeface="Calibri"/>
                <a:sym typeface="Calibri"/>
              </a:rPr>
              <a:t> </a:t>
            </a:r>
            <a:r>
              <a:rPr lang="en-US" sz="3400" dirty="0">
                <a:ea typeface="Consolas"/>
                <a:cs typeface="Consolas"/>
                <a:sym typeface="Consolas"/>
              </a:rPr>
              <a:t>software is a</a:t>
            </a: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 set of machine-readable </a:t>
            </a:r>
            <a:b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</a:b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instructions</a:t>
            </a:r>
            <a:r>
              <a:rPr lang="en-US" sz="3400" dirty="0">
                <a:ea typeface="Consolas"/>
                <a:cs typeface="Consolas"/>
                <a:sym typeface="Consolas"/>
              </a:rPr>
              <a:t> that directs a computer's processor </a:t>
            </a:r>
            <a:br>
              <a:rPr lang="en-US" sz="3400" dirty="0">
                <a:ea typeface="Consolas"/>
                <a:cs typeface="Consolas"/>
                <a:sym typeface="Consolas"/>
              </a:rPr>
            </a:br>
            <a:r>
              <a:rPr lang="en-US" sz="3400" dirty="0">
                <a:ea typeface="Consolas"/>
                <a:cs typeface="Consolas"/>
                <a:sym typeface="Consolas"/>
              </a:rPr>
              <a:t>to perform specific operations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4085945"/>
            <a:ext cx="1951564" cy="2304256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58FEE6E3-76A5-4404-A7E7-C4575BD7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95" y="3284984"/>
            <a:ext cx="2212317" cy="22123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8411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installable desktop packages</a:t>
            </a: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majority of software until the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547360"/>
            <a:ext cx="4960032" cy="49600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2444</Words>
  <Application>Microsoft Office PowerPoint</Application>
  <PresentationFormat>Custom</PresentationFormat>
  <Paragraphs>580</Paragraphs>
  <Slides>66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QA Fundamentals</vt:lpstr>
      <vt:lpstr>Table of Contents</vt:lpstr>
      <vt:lpstr>Have a Question?</vt:lpstr>
      <vt:lpstr>PowerPoint Presentation</vt:lpstr>
      <vt:lpstr>First Look at Software</vt:lpstr>
      <vt:lpstr>First Look at Software</vt:lpstr>
      <vt:lpstr>First Look at Software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PowerPoint Presentation</vt:lpstr>
      <vt:lpstr>Software Quality Assurance</vt:lpstr>
      <vt:lpstr>The Software QA Process</vt:lpstr>
      <vt:lpstr>Software Testing</vt:lpstr>
      <vt:lpstr>Test Plan, Test Scenarios and Test Cases</vt:lpstr>
      <vt:lpstr>Test Scenarios and Test Cases – Example</vt:lpstr>
      <vt:lpstr>PowerPoint Presentation</vt:lpstr>
      <vt:lpstr>What Is Testing?</vt:lpstr>
      <vt:lpstr>What Is Testing?</vt:lpstr>
      <vt:lpstr>Main Test Activities</vt:lpstr>
      <vt:lpstr>Main Test Objectives</vt:lpstr>
      <vt:lpstr>QA vs Devs</vt:lpstr>
      <vt:lpstr>QA vs Devs</vt:lpstr>
      <vt:lpstr>PowerPoint Presentation</vt:lpstr>
      <vt:lpstr>Software Requirements Specification</vt:lpstr>
      <vt:lpstr>Requirements vs. Solutions</vt:lpstr>
      <vt:lpstr>Use Cases</vt:lpstr>
      <vt:lpstr>Use Cases </vt:lpstr>
      <vt:lpstr>Test Process</vt:lpstr>
      <vt:lpstr>Planning of The Resources</vt:lpstr>
      <vt:lpstr>Test Control</vt:lpstr>
      <vt:lpstr>Test Plan</vt:lpstr>
      <vt:lpstr>Test Analysis And Design</vt:lpstr>
      <vt:lpstr>Test Case</vt:lpstr>
      <vt:lpstr>Test Case - Example</vt:lpstr>
      <vt:lpstr>Test Case</vt:lpstr>
      <vt:lpstr>Test Execution</vt:lpstr>
      <vt:lpstr>Reproducibility</vt:lpstr>
      <vt:lpstr>Failure Found?</vt:lpstr>
      <vt:lpstr>Exit Criteria</vt:lpstr>
      <vt:lpstr>Exit Criteria - Example</vt:lpstr>
      <vt:lpstr>Exit Criteria - Example</vt:lpstr>
      <vt:lpstr>Test Summary Report</vt:lpstr>
      <vt:lpstr>Test Triangle</vt:lpstr>
      <vt:lpstr>Static vs. Dynamic Techniques</vt:lpstr>
      <vt:lpstr>Static Testing Techniques</vt:lpstr>
      <vt:lpstr>Dynamic Testing Techniques</vt:lpstr>
      <vt:lpstr>Black Box Testing Techniques</vt:lpstr>
      <vt:lpstr>PowerPoint Presentation</vt:lpstr>
      <vt:lpstr>Issue Tracking</vt:lpstr>
      <vt:lpstr>Issues – Description</vt:lpstr>
      <vt:lpstr>Issue Trackers</vt:lpstr>
      <vt:lpstr>Summary</vt:lpstr>
      <vt:lpstr>Resources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Common - QA Fundamentals</dc:title>
  <dc:subject>Technology Fundamentals – Practical Training Course @ SoftUni</dc:subject>
  <dc:creator>Software Univeristy</dc:creator>
  <cp:keywords>Technology Fundamentals, Technology, Fundamentals, Software University, SoftUni, programming, coding, software development, education, training, course</cp:keywords>
  <dc:description>Technology Fundamentals Course @ SoftUni – https://softuni.bg/courses/technology-fundamentals</dc:description>
  <cp:lastModifiedBy>Stoyan</cp:lastModifiedBy>
  <cp:revision>97</cp:revision>
  <dcterms:modified xsi:type="dcterms:W3CDTF">2019-09-18T14:11:06Z</dcterms:modified>
  <cp:category>programming, education, software engineering, software development</cp:category>
</cp:coreProperties>
</file>